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4950"/>
    <p:restoredTop sz="90089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slideMaster" Target="slideMasters/slideMaster3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4a879a4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217" name="Google Shape;217;g244a879a4c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87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4b06e7c7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44b06e7c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4a879a4c_0_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4a879a4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4a879a4c_0_19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4a879a4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4a879a4c_0_2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4a879a4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게임을 구매한 고객에게 게임진행에 유용한 정보를 제공하여 풍부함 경험을 제공하도록 의도하였다.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다회차 플레이 요소가 부족한 게임으로 영화와 같은 스토리텔링과 아름다운 게임배경이 부각되는 어드벤처 게임이다.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따라서 한번 플레이하는 동안 게임의 플레이요소들을 최대한 즐길수 있도록 도와주는 컨텐츠를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제공하고자 하였다.</a:t>
            </a:r>
            <a:endParaRPr lang="ko-KR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4a879a4c_0_20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4a879a4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 sz="1800"/>
              <a:t>기존 페이지</a:t>
            </a:r>
            <a:r>
              <a:rPr lang="ko"/>
              <a:t>: 원페이지 스타일. 상단 네비게이션 + 전체배경화면.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 sz="1800"/>
              <a:t>리뉴얼 페이지</a:t>
            </a:r>
            <a:r>
              <a:rPr lang="ko"/>
              <a:t>: 게임의 장점(아름다운 배경 그래픽)을 적극 활용하여 잠재고객의 호감도와 구매의욕을 상승하도록 구성하였다. </a:t>
            </a:r>
            <a:endParaRPr lang="ko"/>
          </a:p>
          <a:p>
            <a:pPr marL="137160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  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>
                <a:solidFill>
                  <a:schemeClr val="dk1"/>
                </a:solidFill>
              </a:rPr>
              <a:t>&lt;스크롤 형식 구성&gt; - 메인페이지에서 다른 페이지 이동없이 게임에 대한 주요 정보를 제공하기 위함.</a:t>
            </a:r>
            <a:endParaRPr lang="ko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네비게이션 메뉴 간략화 - 배경화면 이미지의 시원한 느낌을 극대화.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게임의 특징소개 - 메인페이지에서 바로 게임의 주요 특징을 알 수 있게 화면을 구성.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스크린샷 갤러리 - 실제 게임화면 스크린샷을 볼 수 있게 배치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주요 수상 항목 - 게임이 수상한 항목을 나타내어서 게임에 대한 신뢰도 향상을 의도.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구매페이지 - 메인페이지 상단에서부터 하단까지의 정보를 바탕으로 구매를 원하는 잠재고객에게 구매 항목 제공.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4a879a4c_0_2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4a879a4c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 sz="1800"/>
              <a:t>기존 페이지</a:t>
            </a:r>
            <a:r>
              <a:rPr lang="ko"/>
              <a:t>: Explore 페이지 항목의 컨텐츠의 경우 푸른 원을 클릭하면 이미지가 나오게 구성되었으면 전체적으로 인터랙티브하게 제작되었다.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그러나 사용자 입장에서 전체적인 사용성이 불편하다.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그 이유는 이미지를 보기위해 분산되어 있는 아이콘을 클릭해야 하며, 페이지의 전체적인 동작이 느려 불편한데 결국 이미지 갤러리의 기능을 하고 있기 때문이다.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 sz="1800"/>
              <a:t>리뉴얼 페이지</a:t>
            </a:r>
            <a:r>
              <a:rPr lang="ko"/>
              <a:t>: 기존페이지의 단점을 개선하는 방향으로 제작하였다.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불편한 인터랙티브 기능성을 제거하여 페이지 로딩을 개선하였다. 유저가 만든 </a:t>
            </a:r>
            <a:r>
              <a:rPr lang="ko" b="1"/>
              <a:t>인게임 스크린샷</a:t>
            </a:r>
            <a:r>
              <a:rPr lang="ko"/>
              <a:t>을 게시하여 실제 게임화면을 살펴보기 쉽게 하였다.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구매 예정유저에게는 </a:t>
            </a:r>
            <a:r>
              <a:rPr lang="ko" b="1"/>
              <a:t>유명 게임리뷰사이트를 링크</a:t>
            </a:r>
            <a:r>
              <a:rPr lang="ko"/>
              <a:t>하여 게임에 대한 정보 접근성을 향상시켰다. </a:t>
            </a:r>
            <a:endParaRPr lang="ko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/>
              <a:t>마지막으로 기존 구매 유저를 위해 </a:t>
            </a:r>
            <a:r>
              <a:rPr lang="ko" b="1"/>
              <a:t>게임 도전과제정보를 제공</a:t>
            </a:r>
            <a:r>
              <a:rPr lang="ko"/>
              <a:t>하여 게임을 구매한 유저들에게도 유용한 정보를 확인할 수 있게 구성하였다. </a:t>
            </a:r>
            <a:endParaRPr lang="ko-KR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4a879a4c_0_2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4a879a4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4a879a4c_0_2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4a879a4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2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32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32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7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91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7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6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50" y="1371630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50" y="-609570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0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0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0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0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99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474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 Footer">
  <p:cSld name="No Foot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38"/>
          <p:cNvGrpSpPr/>
          <p:nvPr/>
        </p:nvGrpSpPr>
        <p:grpSpPr>
          <a:xfrm>
            <a:off x="8638435" y="205157"/>
            <a:ext cx="346480" cy="310051"/>
            <a:chOff x="23051966" y="547085"/>
            <a:chExt cx="923700" cy="826802"/>
          </a:xfrm>
        </p:grpSpPr>
        <p:sp>
          <p:nvSpPr>
            <p:cNvPr id="206" name="Google Shape;206;p38"/>
            <p:cNvSpPr/>
            <p:nvPr/>
          </p:nvSpPr>
          <p:spPr>
            <a:xfrm>
              <a:off x="23051966" y="547085"/>
              <a:ext cx="923700" cy="73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7" name="Google Shape;207;p38"/>
            <p:cNvSpPr/>
            <p:nvPr/>
          </p:nvSpPr>
          <p:spPr>
            <a:xfrm>
              <a:off x="23051966" y="1282387"/>
              <a:ext cx="923700" cy="91500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" name="Google Shape;208;p38"/>
            <p:cNvSpPr/>
            <p:nvPr/>
          </p:nvSpPr>
          <p:spPr>
            <a:xfrm>
              <a:off x="23051966" y="1197887"/>
              <a:ext cx="923700" cy="91500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09" name="Google Shape;209;p38"/>
          <p:cNvSpPr txBox="1"/>
          <p:nvPr/>
        </p:nvSpPr>
        <p:spPr>
          <a:xfrm>
            <a:off x="8666573" y="227651"/>
            <a:ext cx="2901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b="0" i="0" lang="ko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/>
          </a:p>
        </p:txBody>
      </p:sp>
      <p:sp>
        <p:nvSpPr>
          <p:cNvPr id="210" name="Google Shape;210;p38"/>
          <p:cNvSpPr/>
          <p:nvPr/>
        </p:nvSpPr>
        <p:spPr>
          <a:xfrm>
            <a:off x="8198313" y="4861000"/>
            <a:ext cx="131400" cy="1338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60000" y="0"/>
                </a:lnTo>
                <a:cubicBezTo>
                  <a:pt x="9459" y="0"/>
                  <a:pt x="0" y="11894"/>
                  <a:pt x="0" y="58678"/>
                </a:cubicBezTo>
                <a:cubicBezTo>
                  <a:pt x="0" y="107841"/>
                  <a:pt x="9459" y="119735"/>
                  <a:pt x="60000" y="119735"/>
                </a:cubicBezTo>
                <a:cubicBezTo>
                  <a:pt x="110000" y="119735"/>
                  <a:pt x="119729" y="107841"/>
                  <a:pt x="119729" y="58678"/>
                </a:cubicBezTo>
                <a:cubicBezTo>
                  <a:pt x="119729" y="11894"/>
                  <a:pt x="110000" y="0"/>
                  <a:pt x="6000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8"/>
          <p:cNvSpPr/>
          <p:nvPr/>
        </p:nvSpPr>
        <p:spPr>
          <a:xfrm>
            <a:off x="8236176" y="4889575"/>
            <a:ext cx="47100" cy="81600"/>
          </a:xfrm>
          <a:custGeom>
            <a:pathLst>
              <a:path extrusionOk="0" h="120000" w="120000">
                <a:moveTo>
                  <a:pt x="111879" y="105974"/>
                </a:moveTo>
                <a:lnTo>
                  <a:pt x="111879" y="105974"/>
                </a:lnTo>
                <a:cubicBezTo>
                  <a:pt x="119097" y="110649"/>
                  <a:pt x="119097" y="114805"/>
                  <a:pt x="111879" y="119480"/>
                </a:cubicBezTo>
                <a:cubicBezTo>
                  <a:pt x="103759" y="119480"/>
                  <a:pt x="95639" y="119480"/>
                  <a:pt x="87518" y="119480"/>
                </a:cubicBezTo>
                <a:cubicBezTo>
                  <a:pt x="0" y="69090"/>
                  <a:pt x="0" y="69090"/>
                  <a:pt x="0" y="69090"/>
                </a:cubicBezTo>
                <a:cubicBezTo>
                  <a:pt x="0" y="64415"/>
                  <a:pt x="0" y="59740"/>
                  <a:pt x="0" y="55584"/>
                </a:cubicBezTo>
                <a:cubicBezTo>
                  <a:pt x="87518" y="4675"/>
                  <a:pt x="87518" y="4675"/>
                  <a:pt x="87518" y="4675"/>
                </a:cubicBezTo>
                <a:cubicBezTo>
                  <a:pt x="95639" y="0"/>
                  <a:pt x="103759" y="0"/>
                  <a:pt x="111879" y="4675"/>
                </a:cubicBezTo>
                <a:cubicBezTo>
                  <a:pt x="119097" y="8831"/>
                  <a:pt x="119097" y="13506"/>
                  <a:pt x="111879" y="18181"/>
                </a:cubicBezTo>
                <a:cubicBezTo>
                  <a:pt x="39699" y="59740"/>
                  <a:pt x="39699" y="59740"/>
                  <a:pt x="39699" y="59740"/>
                </a:cubicBezTo>
                <a:lnTo>
                  <a:pt x="111879" y="10597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8"/>
          <p:cNvSpPr/>
          <p:nvPr/>
        </p:nvSpPr>
        <p:spPr>
          <a:xfrm>
            <a:off x="8354370" y="4860836"/>
            <a:ext cx="131400" cy="1338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60000" y="0"/>
                </a:lnTo>
                <a:cubicBezTo>
                  <a:pt x="9459" y="0"/>
                  <a:pt x="0" y="11894"/>
                  <a:pt x="0" y="58678"/>
                </a:cubicBezTo>
                <a:cubicBezTo>
                  <a:pt x="0" y="107841"/>
                  <a:pt x="9459" y="119735"/>
                  <a:pt x="60000" y="119735"/>
                </a:cubicBezTo>
                <a:cubicBezTo>
                  <a:pt x="110000" y="119735"/>
                  <a:pt x="119729" y="107841"/>
                  <a:pt x="119729" y="58678"/>
                </a:cubicBezTo>
                <a:cubicBezTo>
                  <a:pt x="119729" y="11894"/>
                  <a:pt x="110000" y="0"/>
                  <a:pt x="6000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8"/>
          <p:cNvSpPr/>
          <p:nvPr/>
        </p:nvSpPr>
        <p:spPr>
          <a:xfrm flipH="1">
            <a:off x="8388989" y="4889411"/>
            <a:ext cx="46800" cy="81600"/>
          </a:xfrm>
          <a:custGeom>
            <a:pathLst>
              <a:path extrusionOk="0" h="120000" w="120000">
                <a:moveTo>
                  <a:pt x="111879" y="105974"/>
                </a:moveTo>
                <a:lnTo>
                  <a:pt x="111879" y="105974"/>
                </a:lnTo>
                <a:cubicBezTo>
                  <a:pt x="119097" y="110649"/>
                  <a:pt x="119097" y="114805"/>
                  <a:pt x="111879" y="119480"/>
                </a:cubicBezTo>
                <a:cubicBezTo>
                  <a:pt x="103759" y="119480"/>
                  <a:pt x="95639" y="119480"/>
                  <a:pt x="87518" y="119480"/>
                </a:cubicBezTo>
                <a:cubicBezTo>
                  <a:pt x="0" y="69090"/>
                  <a:pt x="0" y="69090"/>
                  <a:pt x="0" y="69090"/>
                </a:cubicBezTo>
                <a:cubicBezTo>
                  <a:pt x="0" y="64415"/>
                  <a:pt x="0" y="59740"/>
                  <a:pt x="0" y="55584"/>
                </a:cubicBezTo>
                <a:cubicBezTo>
                  <a:pt x="87518" y="4675"/>
                  <a:pt x="87518" y="4675"/>
                  <a:pt x="87518" y="4675"/>
                </a:cubicBezTo>
                <a:cubicBezTo>
                  <a:pt x="95639" y="0"/>
                  <a:pt x="103759" y="0"/>
                  <a:pt x="111879" y="4675"/>
                </a:cubicBezTo>
                <a:cubicBezTo>
                  <a:pt x="119097" y="8831"/>
                  <a:pt x="119097" y="13506"/>
                  <a:pt x="111879" y="18181"/>
                </a:cubicBezTo>
                <a:cubicBezTo>
                  <a:pt x="39699" y="59740"/>
                  <a:pt x="39699" y="59740"/>
                  <a:pt x="39699" y="59740"/>
                </a:cubicBezTo>
                <a:lnTo>
                  <a:pt x="111879" y="10597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8"/>
          <p:cNvSpPr txBox="1"/>
          <p:nvPr/>
        </p:nvSpPr>
        <p:spPr>
          <a:xfrm>
            <a:off x="609676" y="4812908"/>
            <a:ext cx="13713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Impresario </a:t>
            </a:r>
            <a:r>
              <a:rPr b="0" i="0" lang="ko" sz="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5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slideLayout" Target="../slideLayouts/slideLayout34.xml"  /><Relationship Id="rId13" Type="http://schemas.openxmlformats.org/officeDocument/2006/relationships/slideLayout" Target="../slideLayouts/slideLayout35.xml"  /><Relationship Id="rId14" Type="http://schemas.openxmlformats.org/officeDocument/2006/relationships/theme" Target="../theme/theme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47" lvl="1" marL="4571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95" lvl="2" marL="91429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543" lvl="3" marL="137144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91" lvl="4" marL="18285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439" lvl="5" marL="22857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387" lvl="6" marL="27428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335" lvl="7" marL="320003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283" lvl="8" marL="365718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Relationship Id="rId5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7.png"  /><Relationship Id="rId4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8.png"  /><Relationship Id="rId4" Type="http://schemas.openxmlformats.org/officeDocument/2006/relationships/image" Target="../media/image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.jpe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.jpeg"  /><Relationship Id="rId6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/>
          <p:nvPr/>
        </p:nvSpPr>
        <p:spPr>
          <a:xfrm>
            <a:off x="0" y="0"/>
            <a:ext cx="2472000" cy="5143500"/>
          </a:xfrm>
          <a:prstGeom prst="rect">
            <a:avLst/>
          </a:prstGeom>
          <a:solidFill>
            <a:srgbClr val="30211a"/>
          </a:solidFill>
          <a:ln w="9525" cap="flat" cmpd="sng">
            <a:solidFill>
              <a:srgbClr val="434343">
                <a:alpha val="0"/>
              </a:srgbClr>
            </a:solidFill>
            <a:prstDash val="solid"/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1" i="0" u="none">
              <a:solidFill>
                <a:srgbClr val="df32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2940800" y="807700"/>
            <a:ext cx="6050700" cy="106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 sz="3000" b="1">
                <a:solidFill>
                  <a:srgbClr val="4a86e8"/>
                </a:solidFill>
              </a:rPr>
              <a:t>RiME BRAND SITE</a:t>
            </a:r>
            <a:endParaRPr lang="ko" sz="3000" b="1">
              <a:solidFill>
                <a:srgbClr val="4a86e8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 sz="1200" b="1">
                <a:solidFill>
                  <a:srgbClr val="4a86e8"/>
                </a:solidFill>
              </a:rPr>
              <a:t> </a:t>
            </a:r>
            <a:r>
              <a:rPr lang="ko" b="1">
                <a:solidFill>
                  <a:srgbClr val="4a86e8"/>
                </a:solidFill>
              </a:rPr>
              <a:t>RiME website renewal project</a:t>
            </a:r>
            <a:br>
              <a:rPr lang="ko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39"/>
          <p:cNvCxnSpPr/>
          <p:nvPr/>
        </p:nvCxnSpPr>
        <p:spPr>
          <a:xfrm>
            <a:off x="3042503" y="748818"/>
            <a:ext cx="531600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</a:ln>
        </p:spPr>
      </p:cxnSp>
      <p:pic>
        <p:nvPicPr>
          <p:cNvPr id="223" name="Google Shape;223;p39" descr="RIME_fansiteKit_keyArt.jpg"/>
          <p:cNvPicPr/>
          <p:nvPr/>
        </p:nvPicPr>
        <p:blipFill rotWithShape="1">
          <a:blip r:embed="rId3">
            <a:alphaModFix/>
          </a:blip>
          <a:srcRect l="34230" r="34230"/>
          <a:stretch>
            <a:fillRect/>
          </a:stretch>
        </p:blipFill>
        <p:spPr>
          <a:xfrm>
            <a:off x="0" y="0"/>
            <a:ext cx="247207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/>
        </p:nvSpPr>
        <p:spPr>
          <a:xfrm>
            <a:off x="2305125" y="2004075"/>
            <a:ext cx="4851000" cy="202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4800">
                <a:solidFill>
                  <a:srgbClr val="1155cc"/>
                </a:solidFill>
              </a:rPr>
              <a:t>END</a:t>
            </a:r>
            <a:endParaRPr lang="en-US" altLang="ko-KR" sz="4800">
              <a:solidFill>
                <a:srgbClr val="1155cc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ME_fansiteKit_keyArt.jpg" id="228" name="Google Shape;228;p40"/>
          <p:cNvPicPr preferRelativeResize="0"/>
          <p:nvPr/>
        </p:nvPicPr>
        <p:blipFill rotWithShape="1">
          <a:blip r:embed="rId3">
            <a:alphaModFix/>
          </a:blip>
          <a:srcRect b="0" l="17187" r="17187" t="0"/>
          <a:stretch/>
        </p:blipFill>
        <p:spPr>
          <a:xfrm>
            <a:off x="6153150" y="1661775"/>
            <a:ext cx="1820370" cy="1820372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40"/>
          <p:cNvSpPr txBox="1"/>
          <p:nvPr/>
        </p:nvSpPr>
        <p:spPr>
          <a:xfrm>
            <a:off x="991300" y="544450"/>
            <a:ext cx="235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uda"/>
              <a:buNone/>
            </a:pPr>
            <a:r>
              <a:rPr b="1" lang="ko" sz="1800">
                <a:solidFill>
                  <a:srgbClr val="1155CC"/>
                </a:solidFill>
              </a:rPr>
              <a:t>About RiME </a:t>
            </a:r>
            <a:endParaRPr sz="1800">
              <a:solidFill>
                <a:srgbClr val="1155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descr="RIME_fansiteKit_environmentalArt_stg2.jpg" id="230" name="Google Shape;230;p40"/>
          <p:cNvPicPr preferRelativeResize="0"/>
          <p:nvPr/>
        </p:nvPicPr>
        <p:blipFill rotWithShape="1">
          <a:blip r:embed="rId4">
            <a:alphaModFix/>
          </a:blip>
          <a:srcRect b="0" l="21864" r="21870" t="0"/>
          <a:stretch/>
        </p:blipFill>
        <p:spPr>
          <a:xfrm>
            <a:off x="1501052" y="1661785"/>
            <a:ext cx="1820363" cy="1820376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40"/>
          <p:cNvSpPr txBox="1"/>
          <p:nvPr/>
        </p:nvSpPr>
        <p:spPr>
          <a:xfrm>
            <a:off x="1645651" y="3857900"/>
            <a:ext cx="1675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ADVENTURE GAME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3947075" y="3857900"/>
            <a:ext cx="1531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 TELLING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6324700" y="3857900"/>
            <a:ext cx="1531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ARTISTIC IMAGE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3176122-1599733263-rime-screen-03-ps4-us-20aug14.jpeg" id="234" name="Google Shape;234;p40"/>
          <p:cNvPicPr preferRelativeResize="0"/>
          <p:nvPr/>
        </p:nvPicPr>
        <p:blipFill rotWithShape="1">
          <a:blip r:embed="rId5">
            <a:alphaModFix/>
          </a:blip>
          <a:srcRect b="0" l="21875" r="21875" t="0"/>
          <a:stretch/>
        </p:blipFill>
        <p:spPr>
          <a:xfrm>
            <a:off x="3802491" y="1661785"/>
            <a:ext cx="1820362" cy="1820376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5" name="Google Shape;235;p40"/>
          <p:cNvCxnSpPr/>
          <p:nvPr/>
        </p:nvCxnSpPr>
        <p:spPr>
          <a:xfrm>
            <a:off x="1064803" y="458518"/>
            <a:ext cx="5316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IME_fansiteKit_keyArt.jpg" id="236" name="Google Shape;236;p40"/>
          <p:cNvPicPr preferRelativeResize="0"/>
          <p:nvPr/>
        </p:nvPicPr>
        <p:blipFill rotWithShape="1">
          <a:blip r:embed="rId6">
            <a:alphaModFix/>
          </a:blip>
          <a:srcRect b="0" l="46598" r="46619" t="0"/>
          <a:stretch/>
        </p:blipFill>
        <p:spPr>
          <a:xfrm>
            <a:off x="-21150" y="0"/>
            <a:ext cx="5316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/>
        </p:nvSpPr>
        <p:spPr>
          <a:xfrm>
            <a:off x="991300" y="544450"/>
            <a:ext cx="235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uda"/>
              <a:buNone/>
            </a:pPr>
            <a:r>
              <a:rPr b="1" lang="ko" sz="1800">
                <a:solidFill>
                  <a:srgbClr val="1155CC"/>
                </a:solidFill>
              </a:rPr>
              <a:t>기획의도 - 대상 : 1.구매 전 고객</a:t>
            </a:r>
            <a:endParaRPr sz="1800">
              <a:solidFill>
                <a:srgbClr val="1155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descr="RiME.jpg"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50" y="1924325"/>
            <a:ext cx="2302774" cy="1295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41"/>
          <p:cNvSpPr txBox="1"/>
          <p:nvPr/>
        </p:nvSpPr>
        <p:spPr>
          <a:xfrm>
            <a:off x="1645650" y="3629300"/>
            <a:ext cx="16758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게임에 대한 소개, 브랜드 노출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41"/>
          <p:cNvSpPr txBox="1"/>
          <p:nvPr/>
        </p:nvSpPr>
        <p:spPr>
          <a:xfrm>
            <a:off x="6004475" y="3857900"/>
            <a:ext cx="1531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구매의욕 고취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mg-rime-game-cover.png" id="245" name="Google Shape;245;p41"/>
          <p:cNvPicPr preferRelativeResize="0"/>
          <p:nvPr/>
        </p:nvPicPr>
        <p:blipFill rotWithShape="1">
          <a:blip r:embed="rId4">
            <a:alphaModFix/>
          </a:blip>
          <a:srcRect b="1428" l="0" r="0" t="1428"/>
          <a:stretch/>
        </p:blipFill>
        <p:spPr>
          <a:xfrm>
            <a:off x="5859891" y="1661785"/>
            <a:ext cx="1820363" cy="1820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41"/>
          <p:cNvCxnSpPr/>
          <p:nvPr/>
        </p:nvCxnSpPr>
        <p:spPr>
          <a:xfrm>
            <a:off x="1064803" y="458518"/>
            <a:ext cx="5316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IME_fansiteKit_keyArt.jpg" id="247" name="Google Shape;247;p41"/>
          <p:cNvPicPr preferRelativeResize="0"/>
          <p:nvPr/>
        </p:nvPicPr>
        <p:blipFill rotWithShape="1">
          <a:blip r:embed="rId5">
            <a:alphaModFix/>
          </a:blip>
          <a:srcRect b="0" l="46598" r="46619" t="0"/>
          <a:stretch/>
        </p:blipFill>
        <p:spPr>
          <a:xfrm>
            <a:off x="-21150" y="0"/>
            <a:ext cx="531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/>
          <p:nvPr/>
        </p:nvSpPr>
        <p:spPr>
          <a:xfrm>
            <a:off x="4185051" y="2238298"/>
            <a:ext cx="811200" cy="666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/>
        </p:nvSpPr>
        <p:spPr>
          <a:xfrm>
            <a:off x="1327523" y="3781700"/>
            <a:ext cx="23121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진행에 도움이 되는 정보 제공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42"/>
          <p:cNvSpPr txBox="1"/>
          <p:nvPr/>
        </p:nvSpPr>
        <p:spPr>
          <a:xfrm>
            <a:off x="6004475" y="3934100"/>
            <a:ext cx="1531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구매한 고객의 만족도 향상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RIME STATS.png"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650" y="1369075"/>
            <a:ext cx="3994849" cy="2405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6" name="Google Shape;256;p42"/>
          <p:cNvCxnSpPr/>
          <p:nvPr/>
        </p:nvCxnSpPr>
        <p:spPr>
          <a:xfrm>
            <a:off x="1064803" y="458518"/>
            <a:ext cx="5316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IME_fansiteKit_keyArt.jpg" id="257" name="Google Shape;257;p42"/>
          <p:cNvPicPr preferRelativeResize="0"/>
          <p:nvPr/>
        </p:nvPicPr>
        <p:blipFill rotWithShape="1">
          <a:blip r:embed="rId4">
            <a:alphaModFix/>
          </a:blip>
          <a:srcRect b="0" l="46598" r="46619" t="0"/>
          <a:stretch/>
        </p:blipFill>
        <p:spPr>
          <a:xfrm>
            <a:off x="-21150" y="0"/>
            <a:ext cx="531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/>
          <p:nvPr/>
        </p:nvSpPr>
        <p:spPr>
          <a:xfrm>
            <a:off x="3651651" y="2238298"/>
            <a:ext cx="811200" cy="666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 txBox="1"/>
          <p:nvPr/>
        </p:nvSpPr>
        <p:spPr>
          <a:xfrm>
            <a:off x="991300" y="544450"/>
            <a:ext cx="235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uda"/>
              <a:buNone/>
            </a:pPr>
            <a:r>
              <a:rPr b="1" lang="ko" sz="1800">
                <a:solidFill>
                  <a:srgbClr val="1155CC"/>
                </a:solidFill>
              </a:rPr>
              <a:t>기획의도 - 대상 : 2.구매 후 고객</a:t>
            </a:r>
            <a:endParaRPr sz="1800">
              <a:solidFill>
                <a:srgbClr val="1155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60" name="Google Shape;260;p42"/>
          <p:cNvSpPr/>
          <p:nvPr/>
        </p:nvSpPr>
        <p:spPr>
          <a:xfrm>
            <a:off x="1633351" y="1721275"/>
            <a:ext cx="1700400" cy="17004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 고객</a:t>
            </a:r>
            <a:endParaRPr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/>
        </p:nvSpPr>
        <p:spPr>
          <a:xfrm>
            <a:off x="991300" y="544450"/>
            <a:ext cx="235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uda"/>
              <a:buNone/>
            </a:pPr>
            <a:r>
              <a:rPr b="1" lang="ko" sz="1800">
                <a:solidFill>
                  <a:srgbClr val="1155CC"/>
                </a:solidFill>
              </a:rPr>
              <a:t>사이트 세부 개선점1</a:t>
            </a:r>
            <a:endParaRPr sz="1800">
              <a:solidFill>
                <a:srgbClr val="1155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5"/>
                </a:solidFill>
              </a:rPr>
              <a:t>-메인페이지</a:t>
            </a:r>
            <a:endParaRPr sz="1800">
              <a:solidFill>
                <a:schemeClr val="accent5"/>
              </a:solidFill>
            </a:endParaRPr>
          </a:p>
        </p:txBody>
      </p:sp>
      <p:pic>
        <p:nvPicPr>
          <p:cNvPr descr="screencapture-greybox-rime-en-1502863119988.png"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375" y="1327500"/>
            <a:ext cx="3395323" cy="294615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43"/>
          <p:cNvSpPr txBox="1"/>
          <p:nvPr/>
        </p:nvSpPr>
        <p:spPr>
          <a:xfrm>
            <a:off x="1950451" y="4543700"/>
            <a:ext cx="1675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메인 페이지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6149500" y="4273650"/>
            <a:ext cx="2157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리뉴얼 메인 페이지: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9" name="Google Shape;269;p43"/>
          <p:cNvCxnSpPr/>
          <p:nvPr/>
        </p:nvCxnSpPr>
        <p:spPr>
          <a:xfrm>
            <a:off x="1064803" y="458518"/>
            <a:ext cx="5316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IME_fansiteKit_keyArt.jpg" id="270" name="Google Shape;270;p43"/>
          <p:cNvPicPr preferRelativeResize="0"/>
          <p:nvPr/>
        </p:nvPicPr>
        <p:blipFill rotWithShape="1">
          <a:blip r:embed="rId4">
            <a:alphaModFix/>
          </a:blip>
          <a:srcRect b="0" l="46598" r="46619" t="0"/>
          <a:stretch/>
        </p:blipFill>
        <p:spPr>
          <a:xfrm>
            <a:off x="-21150" y="0"/>
            <a:ext cx="531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/>
          <p:nvPr/>
        </p:nvSpPr>
        <p:spPr>
          <a:xfrm>
            <a:off x="5133613" y="2477341"/>
            <a:ext cx="597600" cy="491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/>
          <p:nvPr/>
        </p:nvSpPr>
        <p:spPr>
          <a:xfrm>
            <a:off x="6300800" y="1240500"/>
            <a:ext cx="1785000" cy="2685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3"/>
          <p:cNvSpPr txBox="1"/>
          <p:nvPr/>
        </p:nvSpPr>
        <p:spPr>
          <a:xfrm>
            <a:off x="6300800" y="2339359"/>
            <a:ext cx="1785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스크롤 페이지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4" name="Google Shape;274;p43"/>
          <p:cNvCxnSpPr/>
          <p:nvPr/>
        </p:nvCxnSpPr>
        <p:spPr>
          <a:xfrm>
            <a:off x="6459400" y="2100991"/>
            <a:ext cx="1384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43"/>
          <p:cNvCxnSpPr/>
          <p:nvPr/>
        </p:nvCxnSpPr>
        <p:spPr>
          <a:xfrm>
            <a:off x="7949725" y="1376650"/>
            <a:ext cx="0" cy="24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276" name="Google Shape;276;p43"/>
          <p:cNvSpPr txBox="1"/>
          <p:nvPr/>
        </p:nvSpPr>
        <p:spPr>
          <a:xfrm>
            <a:off x="4560300" y="4675050"/>
            <a:ext cx="45837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메인페이지에 게임의 장점이 최대한 나타나도록 구성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7" name="Google Shape;277;p43"/>
          <p:cNvCxnSpPr/>
          <p:nvPr/>
        </p:nvCxnSpPr>
        <p:spPr>
          <a:xfrm>
            <a:off x="6459400" y="2968741"/>
            <a:ext cx="1384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3"/>
          <p:cNvCxnSpPr/>
          <p:nvPr/>
        </p:nvCxnSpPr>
        <p:spPr>
          <a:xfrm>
            <a:off x="6459400" y="3680916"/>
            <a:ext cx="1384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/>
        </p:nvSpPr>
        <p:spPr>
          <a:xfrm>
            <a:off x="991300" y="544450"/>
            <a:ext cx="235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uda"/>
              <a:buNone/>
            </a:pPr>
            <a:r>
              <a:rPr b="1" lang="ko" sz="1800">
                <a:solidFill>
                  <a:srgbClr val="1155CC"/>
                </a:solidFill>
              </a:rPr>
              <a:t>사이트 세부 개선점2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5"/>
                </a:solidFill>
              </a:rPr>
              <a:t>-서브페이지</a:t>
            </a:r>
            <a:endParaRPr sz="1800">
              <a:solidFill>
                <a:schemeClr val="accent5"/>
              </a:solidFill>
            </a:endParaRPr>
          </a:p>
        </p:txBody>
      </p:sp>
      <p:pic>
        <p:nvPicPr>
          <p:cNvPr descr="explore.png"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354" y="1792552"/>
            <a:ext cx="3211373" cy="1558849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44"/>
          <p:cNvSpPr txBox="1"/>
          <p:nvPr/>
        </p:nvSpPr>
        <p:spPr>
          <a:xfrm>
            <a:off x="1950451" y="3857900"/>
            <a:ext cx="1675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불편한 페이지 컨텐츠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6126676" y="3801650"/>
            <a:ext cx="2157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게임의 장점을 활용한 페이지 UX 간략화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UI.png"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190" y="1748029"/>
            <a:ext cx="3211375" cy="164789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8" name="Google Shape;288;p44"/>
          <p:cNvCxnSpPr/>
          <p:nvPr/>
        </p:nvCxnSpPr>
        <p:spPr>
          <a:xfrm>
            <a:off x="1064803" y="458518"/>
            <a:ext cx="5316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IME_fansiteKit_keyArt.jpg" id="289" name="Google Shape;289;p44"/>
          <p:cNvPicPr preferRelativeResize="0"/>
          <p:nvPr/>
        </p:nvPicPr>
        <p:blipFill rotWithShape="1">
          <a:blip r:embed="rId5">
            <a:alphaModFix/>
          </a:blip>
          <a:srcRect b="0" l="46598" r="46619" t="0"/>
          <a:stretch/>
        </p:blipFill>
        <p:spPr>
          <a:xfrm>
            <a:off x="-21150" y="0"/>
            <a:ext cx="531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/>
          <p:nvPr/>
        </p:nvSpPr>
        <p:spPr>
          <a:xfrm>
            <a:off x="4596588" y="2326041"/>
            <a:ext cx="597600" cy="491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305125" y="2004075"/>
            <a:ext cx="48510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1155CC"/>
                </a:solidFill>
              </a:rPr>
              <a:t>STAORYBOARD</a:t>
            </a:r>
            <a:endParaRPr sz="48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/>
        </p:nvSpPr>
        <p:spPr>
          <a:xfrm>
            <a:off x="991300" y="544450"/>
            <a:ext cx="235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uda"/>
              <a:buNone/>
            </a:pPr>
            <a:r>
              <a:rPr b="1" lang="ko" sz="1800">
                <a:solidFill>
                  <a:srgbClr val="1155CC"/>
                </a:solidFill>
              </a:rPr>
              <a:t>페이지 레이아웃</a:t>
            </a:r>
            <a:endParaRPr sz="1800">
              <a:solidFill>
                <a:srgbClr val="1155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cxnSp>
        <p:nvCxnSpPr>
          <p:cNvPr id="301" name="Google Shape;301;p46"/>
          <p:cNvCxnSpPr/>
          <p:nvPr/>
        </p:nvCxnSpPr>
        <p:spPr>
          <a:xfrm>
            <a:off x="1064803" y="458518"/>
            <a:ext cx="5316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IME_fansiteKit_keyArt.jpg" id="302" name="Google Shape;302;p46"/>
          <p:cNvPicPr preferRelativeResize="0"/>
          <p:nvPr/>
        </p:nvPicPr>
        <p:blipFill rotWithShape="1">
          <a:blip r:embed="rId3">
            <a:alphaModFix/>
          </a:blip>
          <a:srcRect b="0" l="46598" r="46619" t="0"/>
          <a:stretch/>
        </p:blipFill>
        <p:spPr>
          <a:xfrm>
            <a:off x="-21150" y="0"/>
            <a:ext cx="5316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page_lay.png" id="303" name="Google Shape;30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9227" y="239619"/>
            <a:ext cx="1820362" cy="4743132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2page_lay.PNG" id="304" name="Google Shape;3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3827" y="971183"/>
            <a:ext cx="1820363" cy="3127603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3page_lay.PNG" id="305" name="Google Shape;30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9402" y="993187"/>
            <a:ext cx="1820364" cy="3033446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46"/>
          <p:cNvSpPr txBox="1"/>
          <p:nvPr/>
        </p:nvSpPr>
        <p:spPr>
          <a:xfrm>
            <a:off x="1236951" y="4215125"/>
            <a:ext cx="1675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5060234" y="4218550"/>
            <a:ext cx="1791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2번째 페이지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7164759" y="4215125"/>
            <a:ext cx="1791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3번째 페이지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/>
        </p:nvSpPr>
        <p:spPr>
          <a:xfrm>
            <a:off x="991300" y="544450"/>
            <a:ext cx="235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Ruda"/>
              <a:buNone/>
            </a:pPr>
            <a:r>
              <a:rPr b="1" lang="ko" sz="1800">
                <a:solidFill>
                  <a:srgbClr val="1155CC"/>
                </a:solidFill>
              </a:rPr>
              <a:t>페이지</a:t>
            </a:r>
            <a:r>
              <a:rPr b="1" lang="ko" sz="1800">
                <a:solidFill>
                  <a:srgbClr val="1155CC"/>
                </a:solidFill>
              </a:rPr>
              <a:t> 시안</a:t>
            </a:r>
            <a:endParaRPr sz="1800">
              <a:solidFill>
                <a:srgbClr val="1155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descr="RiME first page.png"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627" y="239619"/>
            <a:ext cx="1820362" cy="4743132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47"/>
          <p:cNvSpPr txBox="1"/>
          <p:nvPr/>
        </p:nvSpPr>
        <p:spPr>
          <a:xfrm>
            <a:off x="1008351" y="4215125"/>
            <a:ext cx="1675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4984034" y="4218550"/>
            <a:ext cx="1791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2번째 페이지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RIME second page.png" id="317" name="Google Shape;3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801" y="819171"/>
            <a:ext cx="1820363" cy="3127603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8" name="Google Shape;318;p47"/>
          <p:cNvCxnSpPr/>
          <p:nvPr/>
        </p:nvCxnSpPr>
        <p:spPr>
          <a:xfrm>
            <a:off x="1064803" y="458518"/>
            <a:ext cx="5316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IME_fansiteKit_keyArt.jpg" id="319" name="Google Shape;319;p47"/>
          <p:cNvPicPr preferRelativeResize="0"/>
          <p:nvPr/>
        </p:nvPicPr>
        <p:blipFill rotWithShape="1">
          <a:blip r:embed="rId5">
            <a:alphaModFix/>
          </a:blip>
          <a:srcRect b="0" l="46598" r="46619" t="0"/>
          <a:stretch/>
        </p:blipFill>
        <p:spPr>
          <a:xfrm>
            <a:off x="-21150" y="0"/>
            <a:ext cx="531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 txBox="1"/>
          <p:nvPr/>
        </p:nvSpPr>
        <p:spPr>
          <a:xfrm>
            <a:off x="7240959" y="4215125"/>
            <a:ext cx="1791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ko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번째 페이지</a:t>
            </a:r>
            <a:endParaRPr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RiME third page.png" id="321" name="Google Shape;321;p47"/>
          <p:cNvPicPr preferRelativeResize="0"/>
          <p:nvPr/>
        </p:nvPicPr>
        <p:blipFill rotWithShape="1">
          <a:blip r:embed="rId6">
            <a:alphaModFix/>
          </a:blip>
          <a:srcRect b="0" l="1503" r="1503" t="0"/>
          <a:stretch/>
        </p:blipFill>
        <p:spPr>
          <a:xfrm>
            <a:off x="7212476" y="819171"/>
            <a:ext cx="1820364" cy="3127603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</ep:Words>
  <ep:PresentationFormat/>
  <ep:Paragraphs>33</ep:Paragraphs>
  <ep:Slides>10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ep:HeadingPairs>
  <ep:TitlesOfParts>
    <vt:vector size="13" baseType="lpstr">
      <vt:lpstr>Simple Light</vt:lpstr>
      <vt:lpstr>Office 테마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Yoon</cp:lastModifiedBy>
  <dcterms:modified xsi:type="dcterms:W3CDTF">2018-08-10T13:16:19.473</dcterms:modified>
  <cp:revision>1</cp:revision>
</cp:coreProperties>
</file>